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3"/>
  </p:notesMasterIdLst>
  <p:sldIdLst>
    <p:sldId id="276" r:id="rId6"/>
    <p:sldId id="290" r:id="rId7"/>
    <p:sldId id="278" r:id="rId8"/>
    <p:sldId id="281" r:id="rId9"/>
    <p:sldId id="280" r:id="rId10"/>
    <p:sldId id="282" r:id="rId11"/>
    <p:sldId id="292" r:id="rId12"/>
    <p:sldId id="283" r:id="rId13"/>
    <p:sldId id="284" r:id="rId14"/>
    <p:sldId id="285" r:id="rId15"/>
    <p:sldId id="286" r:id="rId16"/>
    <p:sldId id="289" r:id="rId17"/>
    <p:sldId id="279" r:id="rId18"/>
    <p:sldId id="287" r:id="rId19"/>
    <p:sldId id="291" r:id="rId20"/>
    <p:sldId id="288" r:id="rId21"/>
    <p:sldId id="269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71" d="100"/>
          <a:sy n="71" d="100"/>
        </p:scale>
        <p:origin x="1046" y="67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07.11.2022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944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Truck Platoon| Moritz </a:t>
            </a:r>
            <a:r>
              <a:rPr lang="en-US" dirty="0" err="1"/>
              <a:t>Höhnel</a:t>
            </a:r>
            <a:r>
              <a:rPr lang="en-US" dirty="0"/>
              <a:t>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6.png"/><Relationship Id="rId21" Type="http://schemas.openxmlformats.org/officeDocument/2006/relationships/image" Target="../media/image29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14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image" Target="../media/image3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Vorabgabe 09.11.2022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26978061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 2. Art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(4.5.3)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(4.5.4)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(4.5.5)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(4.5.6)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26978061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 2. Art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00000" r="-8596" b="-5081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200000" r="-8596" b="-4081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(4.5.3)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08333" r="-8596" b="-3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(4.5.4)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97297" r="-8596" b="-2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(4.5.5)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497297" r="-8596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(4.5.6)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97297" r="-8596" b="-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231500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  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231500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07143" r="-8859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8735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87097" r="-8859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3077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Campus Sontheim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de-DE" dirty="0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r>
              <a:rPr lang="en-US" b="0" dirty="0"/>
              <a:t>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0" dirty="0" err="1">
                <a:sym typeface="Wingdings" panose="05000000000000000000" pitchFamily="2" charset="2"/>
              </a:rPr>
              <a:t>Bewegungsgleichung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777639408"/>
                  </p:ext>
                </p:extLst>
              </p:nvPr>
            </p:nvGraphicFramePr>
            <p:xfrm>
              <a:off x="406397" y="2294957"/>
              <a:ext cx="11377092" cy="101055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(4.5.8)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777639408"/>
                  </p:ext>
                </p:extLst>
              </p:nvPr>
            </p:nvGraphicFramePr>
            <p:xfrm>
              <a:off x="406397" y="2294957"/>
              <a:ext cx="11377092" cy="101055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r="-10332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(4.5.8)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2500" r="-103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4C0A5-9079-5DE6-7414-C1B37F821340}"/>
                  </a:ext>
                </a:extLst>
              </p:cNvPr>
              <p:cNvSpPr txBox="1"/>
              <p:nvPr/>
            </p:nvSpPr>
            <p:spPr>
              <a:xfrm>
                <a:off x="406396" y="3735749"/>
                <a:ext cx="11652925" cy="896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Lagrange </a:t>
                </a:r>
                <a:r>
                  <a:rPr lang="de-DE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Gleichung</a:t>
                </a:r>
                <a:r>
                  <a:rPr lang="en-US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2. Art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num>
                      <m:den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de-DE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1" i="1" smtClean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de-DE" sz="16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den>
                    </m:f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dirty="0"/>
                  <a:t>  	(4.6)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4C0A5-9079-5DE6-7414-C1B37F821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6" y="3735749"/>
                <a:ext cx="11652925" cy="896527"/>
              </a:xfrm>
              <a:prstGeom prst="rect">
                <a:avLst/>
              </a:prstGeom>
              <a:blipFill>
                <a:blip r:embed="rId3"/>
                <a:stretch>
                  <a:fillRect l="-327" t="-2817" b="-42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9017C2-9438-33E5-77AD-2E10D9EEF5E1}"/>
                  </a:ext>
                </a:extLst>
              </p:cNvPr>
              <p:cNvSpPr txBox="1"/>
              <p:nvPr/>
            </p:nvSpPr>
            <p:spPr>
              <a:xfrm>
                <a:off x="406396" y="4942224"/>
                <a:ext cx="11652925" cy="1195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Bewegungsgleichung </a:t>
                </a:r>
                <a:r>
                  <a:rPr lang="de-DE" sz="160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unter Berücksichtigung </a:t>
                </a:r>
                <a:r>
                  <a:rPr lang="de-DE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von (4.1.1) und (4.1.2)</a:t>
                </a:r>
              </a:p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 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 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d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de-DE" sz="16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sz="1600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eqArr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dirty="0"/>
                  <a:t>   	(4.7)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9017C2-9438-33E5-77AD-2E10D9EEF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6" y="4942224"/>
                <a:ext cx="11652925" cy="1195840"/>
              </a:xfrm>
              <a:prstGeom prst="rect">
                <a:avLst/>
              </a:prstGeom>
              <a:blipFill>
                <a:blip r:embed="rId4"/>
                <a:stretch>
                  <a:fillRect l="-314" t="-1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888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4.5 </a:t>
            </a:r>
            <a:r>
              <a:rPr lang="en-US" b="0" dirty="0" err="1"/>
              <a:t>Zustandsraummodell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559462476"/>
                  </p:ext>
                </p:extLst>
              </p:nvPr>
            </p:nvGraphicFramePr>
            <p:xfrm>
              <a:off x="406396" y="2061337"/>
              <a:ext cx="11377091" cy="38754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3091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3030912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3030912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4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(4.7)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siehe (5.9))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limLow>
                                <m:limLowPr>
                                  <m:ctrlPr>
                                    <a:rPr lang="de-DE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de-DE" sz="1800" b="1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func>
                                                      <m:funcPr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sz="18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18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18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18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1</m:t>
                                                                </m:r>
                                                              </m:sub>
                                                            </m:sSub>
                                                            <m:r>
                                                              <a:rPr lang="de-DE" sz="18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18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18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18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2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e>
                                                    </m:func>
                                                    <m:sSup>
                                                      <m:sSupPr>
                                                        <m:ctrlPr>
                                                          <a:rPr lang="de-DE" sz="1800" b="0" i="1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de-DE" sz="1800" b="0" i="1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de-DE" sz="18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8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4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de-DE" sz="18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 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  <m:sup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func>
                                                      <m:funcPr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sz="18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18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18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18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1</m:t>
                                                                </m:r>
                                                              </m:sub>
                                                            </m:sSub>
                                                            <m:r>
                                                              <a:rPr lang="de-DE" sz="18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−</m:t>
                                                            </m:r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18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18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18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2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e>
                                                    </m:func>
                                                    <m:sSup>
                                                      <m:sSupPr>
                                                        <m:ctrlPr>
                                                          <a:rPr lang="de-DE" sz="1800" b="0" i="1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pPr>
                                                      <m:e>
                                                        <m:sSubSup>
                                                          <m:sSubSupPr>
                                                            <m:ctrlPr>
                                                              <a:rPr lang="de-DE" sz="1800" b="0" i="1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SupPr>
                                                          <m:e>
                                                            <m:r>
                                                              <a:rPr lang="de-DE" sz="18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𝑥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8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3</m:t>
                                                            </m:r>
                                                          </m:sub>
                                                          <m:sup>
                                                            <m:r>
                                                              <a:rPr lang="de-DE" sz="1800" b="0" kern="1200" smtClean="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 </m:t>
                                                            </m:r>
                                                          </m:sup>
                                                        </m:sSubSup>
                                                      </m:e>
                                                      <m:sup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p>
                                                    </m:sSup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8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8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𝑚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8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+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en-US" sz="18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8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𝑚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800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𝑔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func>
                                                      <m:funcPr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sz="18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18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18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18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1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e>
                                                    </m:func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𝑔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𝑙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  <m:func>
                                                      <m:funcPr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funcPr>
                                                      <m:fName>
                                                        <m:r>
                                                          <m:rPr>
                                                            <m:sty m:val="p"/>
                                                          </m:rP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sin</m:t>
                                                        </m:r>
                                                      </m:fName>
                                                      <m:e>
                                                        <m:d>
                                                          <m:dPr>
                                                            <m:ctrlPr>
                                                              <a:rPr lang="en-US" sz="1800" i="1" kern="1200">
                                                                <a:solidFill>
                                                                  <a:schemeClr val="dk1"/>
                                                                </a:solidFill>
                                                                <a:effectLst/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dPr>
                                                          <m:e>
                                                            <m:sSub>
                                                              <m:sSubPr>
                                                                <m:ctrlPr>
                                                                  <a:rPr lang="de-DE" sz="1800" b="0" i="1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</m:ctrlPr>
                                                              </m:sSubPr>
                                                              <m:e>
                                                                <m:r>
                                                                  <a:rPr lang="de-DE" sz="18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𝑥</m:t>
                                                                </m:r>
                                                              </m:e>
                                                              <m:sub>
                                                                <m:r>
                                                                  <a:rPr lang="de-DE" sz="1800" b="0" kern="1200" smtClean="0">
                                                                    <a:solidFill>
                                                                      <a:schemeClr val="dk1"/>
                                                                    </a:solidFill>
                                                                    <a:effectLst/>
                                                                    <a:latin typeface="Cambria Math" panose="02040503050406030204" pitchFamily="18" charset="0"/>
                                                                  </a:rPr>
                                                                  <m:t>2</m:t>
                                                                </m:r>
                                                              </m:sub>
                                                            </m:sSub>
                                                          </m:e>
                                                        </m:d>
                                                      </m:e>
                                                    </m:func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+ </m:t>
                                          </m:r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m>
                                                <m:mPr>
                                                  <m:mcs>
                                                    <m:mc>
                                                      <m:mcPr>
                                                        <m:count m:val="1"/>
                                                        <m:mcJc m:val="center"/>
                                                      </m:mcPr>
                                                    </m:mc>
                                                  </m:mcs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mP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mr>
                                                <m:m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𝑢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mr>
                                              </m:m>
                                            </m:e>
                                          </m:d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sSup>
                                    <m:sSupPr>
                                      <m:ctrlPr>
                                        <a:rPr lang="de-DE" sz="1800" b="1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𝒇</m:t>
                                      </m:r>
                                    </m:e>
                                    <m:sup>
                                      <m:r>
                                        <a:rPr lang="de-DE" sz="18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de-DE" sz="1800" b="1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sz="18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1800" b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</m:d>
                                </m:lim>
                              </m:limLow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(4.8)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;  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    (4.9.1)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18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≥0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                                     </a:t>
                          </a:r>
                          <a:r>
                            <a:rPr lang="de-DE" dirty="0"/>
                            <a:t>(4.9.2)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545738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559462476"/>
                  </p:ext>
                </p:extLst>
              </p:nvPr>
            </p:nvGraphicFramePr>
            <p:xfrm>
              <a:off x="406396" y="2061337"/>
              <a:ext cx="11377091" cy="387540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3091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3030912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3030912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03060">
                    <a:tc gridSpan="4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b="-55757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971106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2264" r="-25134" b="-24717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(4.8)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22951" r="-25134" b="-54426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94872" r="-275654" b="-3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    (4.9.1)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201" t="-194872" r="-75453" b="-389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942623" r="-25134" b="-245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5457387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0949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Für eine erfolgreiche Modellierung in Simulink muss die Massenmatrix invertierbar sein. Zeigen Sie, dass die Massenmatrix unabhängig von den Zustandsgrößen oder der Parameter Festlegung invertierbar ist.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Bestimmen Sie allgemein die stationären Gleichungen des Systems.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Zur späteren Regelung und Bahnplanung des Roboterarms wird folgende stationäre Gleichung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 mit der Vorgabe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benötigt. Bestimmen Sie diese aus den stationären Gleichungen.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128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146998376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Stationären Zustand 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in (4.7)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baseline="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einsetzen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de-DE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en-US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Mit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umgestellt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nach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baseline="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baseline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146998376"/>
                  </p:ext>
                </p:extLst>
              </p:nvPr>
            </p:nvGraphicFramePr>
            <p:xfrm>
              <a:off x="406396" y="1983605"/>
              <a:ext cx="10532951" cy="424510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491744"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b="-75897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6576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746062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115254" r="-10505" b="-35254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74606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218966" r="-121011" b="-25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362745" r="-10505" b="-19411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51371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590000" r="-121011" b="-14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171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152198797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einsetzten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𝛽</m:t>
                                            </m:r>
                                          </m:den>
                                        </m:f>
                                        <m:sSub>
                                          <m:sSub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(5.5) in (5.4) einsetzten und nach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auflösen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bar>
                                                    <m:barPr>
                                                      <m:pos m:val="top"/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bar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ba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den>
                                          </m:f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152198797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einsetzten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8438" r="-16166" b="-36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528638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356098" r="-16166" b="-348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412179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566667" r="-16166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66694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23077" r="-16166" b="-1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85714" r="-16166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00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5.2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368217227"/>
                  </p:ext>
                </p:extLst>
              </p:nvPr>
            </p:nvGraphicFramePr>
            <p:xfrm>
              <a:off x="406396" y="2061337"/>
              <a:ext cx="11377091" cy="40114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𝝋</m:t>
                                  </m:r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de-DE" sz="1800" b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 zeigen: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)≠0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  <m: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=</m:t>
                              </m:r>
                              <m:sSubSup>
                                <m:sSubSup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(1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≤1</m:t>
                                  </m:r>
                                </m:e>
                              </m:func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gilt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func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Weiterhin gilt für alle Parameter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Damit ist auch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de-DE" sz="18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368217227"/>
                  </p:ext>
                </p:extLst>
              </p:nvPr>
            </p:nvGraphicFramePr>
            <p:xfrm>
              <a:off x="406396" y="2061337"/>
              <a:ext cx="11377091" cy="40184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70777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r="-25105" b="-46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193103" r="-25105" b="-8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293103" r="-25105" b="-70689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380000" r="-25105" b="-58333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96552" r="-25105" b="-5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596552" r="-25105" b="-4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696552" r="-25105" b="-3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7148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66071" r="-25105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7919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397" y="2028032"/>
            <a:ext cx="11377084" cy="4354624"/>
          </a:xfrm>
        </p:spPr>
        <p:txBody>
          <a:bodyPr/>
          <a:lstStyle/>
          <a:p>
            <a:pPr marL="745203" lvl="1" indent="-457200">
              <a:buFont typeface="+mj-lt"/>
              <a:buAutoNum type="arabicPeriod"/>
            </a:pPr>
            <a:r>
              <a:rPr lang="de-DE" dirty="0"/>
              <a:t>Aufgabenstellung </a:t>
            </a:r>
          </a:p>
          <a:p>
            <a:pPr marL="745203" lvl="1" indent="-457200">
              <a:buFont typeface="+mj-lt"/>
              <a:buAutoNum type="arabicPeriod"/>
            </a:pPr>
            <a:r>
              <a:rPr lang="de-DE" dirty="0"/>
              <a:t>Modellannahmen</a:t>
            </a:r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Eingangs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endParaRPr lang="en-US" dirty="0"/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Modellbildung</a:t>
            </a:r>
            <a:endParaRPr lang="en-US" dirty="0"/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4.1    </a:t>
            </a:r>
            <a:r>
              <a:rPr lang="de-DE" dirty="0"/>
              <a:t>Freischnitt</a:t>
            </a:r>
            <a:endParaRPr lang="de-DE" dirty="0">
              <a:solidFill>
                <a:schemeClr val="accent1"/>
              </a:solidFill>
            </a:endParaRP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4.2</a:t>
            </a:r>
            <a:r>
              <a:rPr lang="de-DE" dirty="0"/>
              <a:t>	  Physikalisches Ersatzschaltbild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4.3</a:t>
            </a:r>
            <a:r>
              <a:rPr lang="de-DE" dirty="0"/>
              <a:t>    Energetische Gleichungen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4.4</a:t>
            </a:r>
            <a:r>
              <a:rPr lang="de-DE" dirty="0"/>
              <a:t>    Lagrange </a:t>
            </a:r>
            <a:r>
              <a:rPr lang="de-DE" dirty="0" err="1"/>
              <a:t>Gleichungen</a:t>
            </a:r>
            <a:r>
              <a:rPr lang="de-DE" dirty="0" err="1">
                <a:sym typeface="Wingdings" panose="05000000000000000000" pitchFamily="2" charset="2"/>
              </a:rPr>
              <a:t>Bewegungsgleichung</a:t>
            </a:r>
            <a:endParaRPr lang="de-DE" dirty="0">
              <a:sym typeface="Wingdings" panose="05000000000000000000" pitchFamily="2" charset="2"/>
            </a:endParaRP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4.5</a:t>
            </a:r>
            <a:r>
              <a:rPr lang="de-DE" dirty="0">
                <a:sym typeface="Wingdings" panose="05000000000000000000" pitchFamily="2" charset="2"/>
              </a:rPr>
              <a:t>    Zustandsraummodell</a:t>
            </a:r>
          </a:p>
          <a:p>
            <a:pPr marL="745203" lvl="1" indent="-457200">
              <a:buAutoNum type="arabicPeriod"/>
            </a:pPr>
            <a:r>
              <a:rPr lang="de-DE" dirty="0"/>
              <a:t>Aufgabe zur Vorabgabe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5.1</a:t>
            </a:r>
            <a:r>
              <a:rPr lang="de-DE" dirty="0"/>
              <a:t>    Stationärer Zustand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en-US" b="0" dirty="0">
                <a:solidFill>
                  <a:schemeClr val="accent1"/>
                </a:solidFill>
              </a:rPr>
              <a:t>5.2</a:t>
            </a:r>
            <a:r>
              <a:rPr lang="en-US" b="0" dirty="0"/>
              <a:t>   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  <a:endParaRPr lang="de-DE" dirty="0"/>
          </a:p>
          <a:p>
            <a:pPr marL="745203" lvl="1" indent="-457200">
              <a:buAutoNum type="arabicPeriod"/>
            </a:pPr>
            <a:endParaRPr lang="de-DE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r>
              <a:rPr lang="en-US" sz="1800" dirty="0" err="1"/>
              <a:t>Modellbildung</a:t>
            </a:r>
            <a:r>
              <a:rPr lang="en-US" sz="1800" dirty="0"/>
              <a:t> und Simulation </a:t>
            </a:r>
            <a:r>
              <a:rPr lang="en-US" sz="1800" dirty="0" err="1"/>
              <a:t>eines</a:t>
            </a:r>
            <a:r>
              <a:rPr lang="en-US" sz="1800" dirty="0"/>
              <a:t> Zwei-</a:t>
            </a:r>
            <a:r>
              <a:rPr lang="en-US" sz="1800" dirty="0" err="1"/>
              <a:t>Gelenk</a:t>
            </a:r>
            <a:r>
              <a:rPr lang="en-US" sz="1800" dirty="0"/>
              <a:t>-</a:t>
            </a:r>
            <a:r>
              <a:rPr lang="en-US" sz="1800" dirty="0" err="1"/>
              <a:t>Roboters</a:t>
            </a:r>
            <a:endParaRPr lang="en-US" sz="1800" dirty="0"/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3818"/>
            <a:ext cx="11377092" cy="4083052"/>
          </a:xfrm>
        </p:spPr>
        <p:txBody>
          <a:bodyPr/>
          <a:lstStyle/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𝑁𝑚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28575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aseline="-25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7150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58586" r="-185965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58586" b="-1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158586" r="-185965" b="-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158586" b="-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74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79452" r="-281739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79452" r="-100000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79452" b="-4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154118" r="-281739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154118" r="-100000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154118" b="-25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222680" r="-281739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222680" r="-100000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222680" b="-1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322680" r="-281739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322680" r="-100000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322680" b="-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97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 </a:t>
            </a:r>
            <a:r>
              <a:rPr lang="en-US" dirty="0" err="1"/>
              <a:t>Zustands</a:t>
            </a:r>
            <a:r>
              <a:rPr lang="en-US" dirty="0"/>
              <a:t>-, </a:t>
            </a:r>
            <a:r>
              <a:rPr lang="en-US" dirty="0" err="1"/>
              <a:t>Ausgangssignale</a:t>
            </a:r>
            <a:r>
              <a:rPr lang="en-US" dirty="0"/>
              <a:t>, Parameter und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81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73977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93333" r="-280180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93333" r="-99074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93333" b="-36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217500" r="-280180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217500" r="-99074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217500" b="-3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309756" r="-28018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309756" r="-99074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309756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420000" r="-280180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420000" r="-99074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420000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507317" r="-280180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507317" r="-9907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507317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5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4.1 </a:t>
            </a:r>
            <a:r>
              <a:rPr lang="en-US" b="0" dirty="0" err="1"/>
              <a:t>Freischnitt</a:t>
            </a:r>
            <a:endParaRPr lang="de-DE" dirty="0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B7A1635C-209A-732D-4532-EC38EE4C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164" y="2291378"/>
            <a:ext cx="26289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25BD8E-5325-D6FD-5D01-B08874F22A7F}"/>
                  </a:ext>
                </a:extLst>
              </p:cNvPr>
              <p:cNvSpPr txBox="1"/>
              <p:nvPr/>
            </p:nvSpPr>
            <p:spPr>
              <a:xfrm>
                <a:off x="1829540" y="3937485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625BD8E-5325-D6FD-5D01-B08874F22A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9540" y="3937485"/>
                <a:ext cx="256770" cy="369332"/>
              </a:xfrm>
              <a:prstGeom prst="rect">
                <a:avLst/>
              </a:prstGeom>
              <a:blipFill>
                <a:blip r:embed="rId4"/>
                <a:stretch>
                  <a:fillRect r="-8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9C27B9-3A08-B340-C677-227E4894AF48}"/>
                  </a:ext>
                </a:extLst>
              </p:cNvPr>
              <p:cNvSpPr txBox="1"/>
              <p:nvPr/>
            </p:nvSpPr>
            <p:spPr>
              <a:xfrm>
                <a:off x="4482192" y="3152897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99C27B9-3A08-B340-C677-227E4894A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192" y="3152897"/>
                <a:ext cx="256770" cy="369332"/>
              </a:xfrm>
              <a:prstGeom prst="rect">
                <a:avLst/>
              </a:prstGeom>
              <a:blipFill>
                <a:blip r:embed="rId5"/>
                <a:stretch>
                  <a:fillRect r="-8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/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blipFill>
                <a:blip r:embed="rId6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C1A4C8-16FC-59EB-72A4-D7F7566DABAD}"/>
                  </a:ext>
                </a:extLst>
              </p:cNvPr>
              <p:cNvSpPr txBox="1"/>
              <p:nvPr/>
            </p:nvSpPr>
            <p:spPr>
              <a:xfrm>
                <a:off x="1314450" y="5379906"/>
                <a:ext cx="256770" cy="391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3C1A4C8-16FC-59EB-72A4-D7F7566DA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0" y="5379906"/>
                <a:ext cx="256770" cy="391261"/>
              </a:xfrm>
              <a:prstGeom prst="rect">
                <a:avLst/>
              </a:prstGeom>
              <a:blipFill>
                <a:blip r:embed="rId7"/>
                <a:stretch>
                  <a:fillRect r="-92857" b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ED6753-D7C5-52F5-E1B9-0A8DF370F370}"/>
                  </a:ext>
                </a:extLst>
              </p:cNvPr>
              <p:cNvSpPr txBox="1"/>
              <p:nvPr/>
            </p:nvSpPr>
            <p:spPr>
              <a:xfrm>
                <a:off x="406397" y="5110102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𝐴𝑥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ED6753-D7C5-52F5-E1B9-0A8DF370F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7" y="5110102"/>
                <a:ext cx="256770" cy="369332"/>
              </a:xfrm>
              <a:prstGeom prst="rect">
                <a:avLst/>
              </a:prstGeom>
              <a:blipFill>
                <a:blip r:embed="rId8"/>
                <a:stretch>
                  <a:fillRect r="-809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44CA9E-6727-1A0F-E217-36533802BD0A}"/>
                  </a:ext>
                </a:extLst>
              </p:cNvPr>
              <p:cNvSpPr txBox="1"/>
              <p:nvPr/>
            </p:nvSpPr>
            <p:spPr>
              <a:xfrm>
                <a:off x="2353040" y="347515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44CA9E-6727-1A0F-E217-36533802B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3040" y="3475153"/>
                <a:ext cx="256770" cy="369332"/>
              </a:xfrm>
              <a:prstGeom prst="rect">
                <a:avLst/>
              </a:prstGeom>
              <a:blipFill>
                <a:blip r:embed="rId9"/>
                <a:stretch>
                  <a:fillRect r="-8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967203-4D1C-E989-7BCE-4D22A04C2A13}"/>
                  </a:ext>
                </a:extLst>
              </p:cNvPr>
              <p:cNvSpPr txBox="1"/>
              <p:nvPr/>
            </p:nvSpPr>
            <p:spPr>
              <a:xfrm>
                <a:off x="2840164" y="2579706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𝐵𝑥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967203-4D1C-E989-7BCE-4D22A04C2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164" y="2579706"/>
                <a:ext cx="256770" cy="369332"/>
              </a:xfrm>
              <a:prstGeom prst="rect">
                <a:avLst/>
              </a:prstGeom>
              <a:blipFill>
                <a:blip r:embed="rId10"/>
                <a:stretch>
                  <a:fillRect r="-857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9FAFD1-BFF1-BFBC-A423-8B851BDA9D81}"/>
                  </a:ext>
                </a:extLst>
              </p:cNvPr>
              <p:cNvSpPr txBox="1"/>
              <p:nvPr/>
            </p:nvSpPr>
            <p:spPr>
              <a:xfrm>
                <a:off x="1951201" y="2609335"/>
                <a:ext cx="256770" cy="391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99FAFD1-BFF1-BFBC-A423-8B851BDA9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201" y="2609335"/>
                <a:ext cx="256770" cy="391261"/>
              </a:xfrm>
              <a:prstGeom prst="rect">
                <a:avLst/>
              </a:prstGeom>
              <a:blipFill>
                <a:blip r:embed="rId11"/>
                <a:stretch>
                  <a:fillRect r="-97619" b="-781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ECD851-CBE8-530E-F597-8BEDC9E2C13C}"/>
                  </a:ext>
                </a:extLst>
              </p:cNvPr>
              <p:cNvSpPr txBox="1"/>
              <p:nvPr/>
            </p:nvSpPr>
            <p:spPr>
              <a:xfrm>
                <a:off x="3752090" y="3480756"/>
                <a:ext cx="256770" cy="3912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𝐵𝑦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FECD851-CBE8-530E-F597-8BEDC9E2C1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090" y="3480756"/>
                <a:ext cx="256770" cy="391261"/>
              </a:xfrm>
              <a:prstGeom prst="rect">
                <a:avLst/>
              </a:prstGeom>
              <a:blipFill>
                <a:blip r:embed="rId12"/>
                <a:stretch>
                  <a:fillRect r="-95238" b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/>
              <p:nvPr/>
            </p:nvSpPr>
            <p:spPr>
              <a:xfrm>
                <a:off x="3752090" y="2291124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090" y="2291124"/>
                <a:ext cx="256770" cy="369332"/>
              </a:xfrm>
              <a:prstGeom prst="rect">
                <a:avLst/>
              </a:prstGeom>
              <a:blipFill>
                <a:blip r:embed="rId13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6">
            <a:extLst>
              <a:ext uri="{FF2B5EF4-FFF2-40B4-BE49-F238E27FC236}">
                <a16:creationId xmlns:a16="http://schemas.microsoft.com/office/drawing/2014/main" id="{DCE7B63A-9CCE-C23A-DD5E-D1F59E3D8A96}"/>
              </a:ext>
            </a:extLst>
          </p:cNvPr>
          <p:cNvCxnSpPr/>
          <p:nvPr/>
        </p:nvCxnSpPr>
        <p:spPr>
          <a:xfrm>
            <a:off x="5461072" y="3519325"/>
            <a:ext cx="0" cy="574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/>
              <p:nvPr/>
            </p:nvSpPr>
            <p:spPr>
              <a:xfrm>
                <a:off x="5126505" y="3519325"/>
                <a:ext cx="382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505" y="3519325"/>
                <a:ext cx="382605" cy="369332"/>
              </a:xfrm>
              <a:prstGeom prst="rect">
                <a:avLst/>
              </a:prstGeom>
              <a:blipFill>
                <a:blip r:embed="rId1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95467-3F42-22E2-AC80-D3C57B85E12C}"/>
              </a:ext>
            </a:extLst>
          </p:cNvPr>
          <p:cNvCxnSpPr/>
          <p:nvPr/>
        </p:nvCxnSpPr>
        <p:spPr>
          <a:xfrm>
            <a:off x="473185" y="3123443"/>
            <a:ext cx="8260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E4B6B-2BFE-6B71-D83B-54075143D957}"/>
              </a:ext>
            </a:extLst>
          </p:cNvPr>
          <p:cNvCxnSpPr>
            <a:cxnSpLocks/>
          </p:cNvCxnSpPr>
          <p:nvPr/>
        </p:nvCxnSpPr>
        <p:spPr>
          <a:xfrm flipV="1">
            <a:off x="473185" y="2291313"/>
            <a:ext cx="0" cy="832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>
            <a:extLst>
              <a:ext uri="{FF2B5EF4-FFF2-40B4-BE49-F238E27FC236}">
                <a16:creationId xmlns:a16="http://schemas.microsoft.com/office/drawing/2014/main" id="{C0A2C8A5-9683-FF75-A5AD-2F838CF6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17" y="2652599"/>
            <a:ext cx="619722" cy="6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/>
              <p:nvPr/>
            </p:nvSpPr>
            <p:spPr>
              <a:xfrm>
                <a:off x="442343" y="2017575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343" y="2017575"/>
                <a:ext cx="371384" cy="369332"/>
              </a:xfrm>
              <a:prstGeom prst="rect">
                <a:avLst/>
              </a:prstGeom>
              <a:blipFill>
                <a:blip r:embed="rId1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/>
              <p:nvPr/>
            </p:nvSpPr>
            <p:spPr>
              <a:xfrm>
                <a:off x="1254880" y="3045844"/>
                <a:ext cx="12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880" y="3045844"/>
                <a:ext cx="121365" cy="369332"/>
              </a:xfrm>
              <a:prstGeom prst="rect">
                <a:avLst/>
              </a:prstGeom>
              <a:blipFill>
                <a:blip r:embed="rId17"/>
                <a:stretch>
                  <a:fillRect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C5FDD90-3B50-D9B4-5AD2-8ED170A893AC}"/>
              </a:ext>
            </a:extLst>
          </p:cNvPr>
          <p:cNvSpPr txBox="1"/>
          <p:nvPr/>
        </p:nvSpPr>
        <p:spPr>
          <a:xfrm>
            <a:off x="442343" y="5983829"/>
            <a:ext cx="251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1: Freischnitt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5CBC10E-7AA6-EC1C-3147-9A9819B4C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66" y="2636391"/>
            <a:ext cx="24193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9" name="Table 39">
                <a:extLst>
                  <a:ext uri="{FF2B5EF4-FFF2-40B4-BE49-F238E27FC236}">
                    <a16:creationId xmlns:a16="http://schemas.microsoft.com/office/drawing/2014/main" id="{D73EF8E9-1C83-5034-F80A-5887F2DFC9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2899397"/>
                  </p:ext>
                </p:extLst>
              </p:nvPr>
            </p:nvGraphicFramePr>
            <p:xfrm>
              <a:off x="3224890" y="4938923"/>
              <a:ext cx="3530911" cy="127322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747398">
                      <a:extLst>
                        <a:ext uri="{9D8B030D-6E8A-4147-A177-3AD203B41FA5}">
                          <a16:colId xmlns:a16="http://schemas.microsoft.com/office/drawing/2014/main" val="2085839065"/>
                        </a:ext>
                      </a:extLst>
                    </a:gridCol>
                    <a:gridCol w="783513">
                      <a:extLst>
                        <a:ext uri="{9D8B030D-6E8A-4147-A177-3AD203B41FA5}">
                          <a16:colId xmlns:a16="http://schemas.microsoft.com/office/drawing/2014/main" val="2888259399"/>
                        </a:ext>
                      </a:extLst>
                    </a:gridCol>
                  </a:tblGrid>
                  <a:tr h="314985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Gewichtskräfte der Arme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400" b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de-DE" sz="14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4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400" b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r>
                                    <a:rPr lang="de-DE" sz="14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6487489"/>
                      </a:ext>
                    </a:extLst>
                  </a:tr>
                  <a:tr h="314985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Lagerkräfte in der Schulter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400" b="0" smtClean="0">
                                      <a:latin typeface="Cambria Math" panose="02040503050406030204" pitchFamily="18" charset="0"/>
                                    </a:rPr>
                                    <m:t>𝐴𝑥</m:t>
                                  </m:r>
                                </m:sub>
                              </m:sSub>
                              <m:r>
                                <a:rPr lang="de-DE" sz="14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400" b="0" smtClean="0">
                                      <a:latin typeface="Cambria Math" panose="02040503050406030204" pitchFamily="18" charset="0"/>
                                    </a:rPr>
                                    <m:t>𝐴𝑦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8912769"/>
                      </a:ext>
                    </a:extLst>
                  </a:tr>
                  <a:tr h="314985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Lagerkräfte im Ellenbogen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400" b="0" smtClean="0">
                                      <a:latin typeface="Cambria Math" panose="02040503050406030204" pitchFamily="18" charset="0"/>
                                    </a:rPr>
                                    <m:t>𝐵𝑥</m:t>
                                  </m:r>
                                </m:sub>
                              </m:sSub>
                              <m:r>
                                <a:rPr lang="de-DE" sz="14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400" b="0" smtClean="0">
                                      <a:latin typeface="Cambria Math" panose="02040503050406030204" pitchFamily="18" charset="0"/>
                                    </a:rPr>
                                    <m:t>𝐵𝑦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6708921"/>
                      </a:ext>
                    </a:extLst>
                  </a:tr>
                  <a:tr h="314985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Momente der Antriebsmotoren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400" b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400" b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400" b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/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108797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9" name="Table 39">
                <a:extLst>
                  <a:ext uri="{FF2B5EF4-FFF2-40B4-BE49-F238E27FC236}">
                    <a16:creationId xmlns:a16="http://schemas.microsoft.com/office/drawing/2014/main" id="{D73EF8E9-1C83-5034-F80A-5887F2DFC92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82899397"/>
                  </p:ext>
                </p:extLst>
              </p:nvPr>
            </p:nvGraphicFramePr>
            <p:xfrm>
              <a:off x="3224890" y="4938923"/>
              <a:ext cx="3530911" cy="127856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747398">
                      <a:extLst>
                        <a:ext uri="{9D8B030D-6E8A-4147-A177-3AD203B41FA5}">
                          <a16:colId xmlns:a16="http://schemas.microsoft.com/office/drawing/2014/main" val="2085839065"/>
                        </a:ext>
                      </a:extLst>
                    </a:gridCol>
                    <a:gridCol w="783513">
                      <a:extLst>
                        <a:ext uri="{9D8B030D-6E8A-4147-A177-3AD203B41FA5}">
                          <a16:colId xmlns:a16="http://schemas.microsoft.com/office/drawing/2014/main" val="2888259399"/>
                        </a:ext>
                      </a:extLst>
                    </a:gridCol>
                  </a:tblGrid>
                  <a:tr h="314985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Gewichtskräfte der Arme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49612" t="-3846" b="-321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6487489"/>
                      </a:ext>
                    </a:extLst>
                  </a:tr>
                  <a:tr h="324295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Lagerkräfte in der Schulter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49612" t="-101887" b="-2150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88912769"/>
                      </a:ext>
                    </a:extLst>
                  </a:tr>
                  <a:tr h="324295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Lagerkräfte im Ellenbogen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49612" t="-201887" b="-1150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6708921"/>
                      </a:ext>
                    </a:extLst>
                  </a:tr>
                  <a:tr h="314985">
                    <a:tc>
                      <a:txBody>
                        <a:bodyPr/>
                        <a:lstStyle/>
                        <a:p>
                          <a:r>
                            <a:rPr lang="de-DE" sz="1400" dirty="0"/>
                            <a:t>Momente der Antriebsmotoren</a:t>
                          </a:r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9"/>
                          <a:stretch>
                            <a:fillRect l="-349612" t="-307692" b="-1730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108797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/>
              <p:nvPr/>
            </p:nvSpPr>
            <p:spPr>
              <a:xfrm>
                <a:off x="2133285" y="3043080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285" y="3043080"/>
                <a:ext cx="256770" cy="369332"/>
              </a:xfrm>
              <a:prstGeom prst="rect">
                <a:avLst/>
              </a:prstGeom>
              <a:blipFill>
                <a:blip r:embed="rId20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7859487"/>
                  </p:ext>
                </p:extLst>
              </p:nvPr>
            </p:nvGraphicFramePr>
            <p:xfrm>
              <a:off x="6797273" y="2203709"/>
              <a:ext cx="4952384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989118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1963266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Zusätzliche Nicht-Konservative Kräfte: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7859487"/>
                  </p:ext>
                </p:extLst>
              </p:nvPr>
            </p:nvGraphicFramePr>
            <p:xfrm>
              <a:off x="6797273" y="2203709"/>
              <a:ext cx="4952384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989118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1963266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Zusätzliche Nicht-Konservative Kräfte: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t="-75862" r="-65580" b="-10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1"/>
                          <a:stretch>
                            <a:fillRect t="-175862" r="-65580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40233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4.2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2878212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32878212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54444" r="-263456" b="-1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308" t="-154444" r="-23077" b="-1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31111" r="-263456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308" t="-331111" r="-23077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1559227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1559227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74118" r="-413043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64286" t="-74118" r="-177551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3C8162-F030-0730-B2E7-D3576F4F4AEC}"/>
              </a:ext>
            </a:extLst>
          </p:cNvPr>
          <p:cNvSpPr txBox="1"/>
          <p:nvPr/>
        </p:nvSpPr>
        <p:spPr>
          <a:xfrm>
            <a:off x="8218844" y="5908546"/>
            <a:ext cx="23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2: Lageplan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37346A9-6878-E4C5-59ED-60ED927789DC}"/>
              </a:ext>
            </a:extLst>
          </p:cNvPr>
          <p:cNvGrpSpPr/>
          <p:nvPr/>
        </p:nvGrpSpPr>
        <p:grpSpPr>
          <a:xfrm>
            <a:off x="8218844" y="2262122"/>
            <a:ext cx="3796107" cy="3659076"/>
            <a:chOff x="8218844" y="2252183"/>
            <a:chExt cx="3796107" cy="36590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5E189AC-D542-B93A-F127-05CEABF1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844" y="2252183"/>
              <a:ext cx="3796107" cy="3659076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5C701E8-832D-3B32-C275-573C2E546930}"/>
                </a:ext>
              </a:extLst>
            </p:cNvPr>
            <p:cNvCxnSpPr/>
            <p:nvPr/>
          </p:nvCxnSpPr>
          <p:spPr>
            <a:xfrm>
              <a:off x="11489635" y="3629613"/>
              <a:ext cx="0" cy="5746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/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/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/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blipFill>
                <a:blip r:embed="rId8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</a:t>
            </a:r>
            <a:r>
              <a:rPr lang="en-US" b="0" dirty="0" err="1"/>
              <a:t>Energetische</a:t>
            </a:r>
            <a:r>
              <a:rPr lang="en-US" b="0" dirty="0"/>
              <a:t>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281400796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                                       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(4.4.2)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281400796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8000" r="-11111" b="-48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82105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14706" r="-11111" b="-16470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(4.4.2)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6637" t="-389333" r="-14071" b="-198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535740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535740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03333" r="-14499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10345" r="-14499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Props1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1556</Words>
  <Application>Microsoft Office PowerPoint</Application>
  <PresentationFormat>Widescreen</PresentationFormat>
  <Paragraphs>301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Cambria Math</vt:lpstr>
      <vt:lpstr>Wingdings</vt:lpstr>
      <vt:lpstr>PPT_HHN_16x9_EN_01</vt:lpstr>
      <vt:lpstr>1_PPT_HHN_16x9_EN_01</vt:lpstr>
      <vt:lpstr>ZWEI-GELENK-ROBOTER</vt:lpstr>
      <vt:lpstr>Inhaltsverzeichnis</vt:lpstr>
      <vt:lpstr>1. Aufgabenstellung und Projektziele </vt:lpstr>
      <vt:lpstr>2. Modellannahmen </vt:lpstr>
      <vt:lpstr>3. EINGANGS-, Zustands-, Ausgangssignale, Parameter und Anfangsbedingungen </vt:lpstr>
      <vt:lpstr>3. EINGANGS-, Zustands-, Ausgangssignale, Parameter und Anfangsbedingungen </vt:lpstr>
      <vt:lpstr>4. Modellbildung 4.1 Freischnitt</vt:lpstr>
      <vt:lpstr>4. Modellbildung 4.2 Physikalisches Ersatzschaltbild </vt:lpstr>
      <vt:lpstr>4. Modellbildung 4.3 Energetische Gleichungen</vt:lpstr>
      <vt:lpstr>4. Modellbildung 4.4 Lagrange Gleichungen</vt:lpstr>
      <vt:lpstr>4. Modellbildung 4.4 Lagrange Gleichungen  Bewegungsgleichung</vt:lpstr>
      <vt:lpstr>4. Modellbildung 4.5 Zustandsraummodell</vt:lpstr>
      <vt:lpstr>5. Aufgabe zur Vorabgabe </vt:lpstr>
      <vt:lpstr>5. Aufgabe zur Vorabgabe 5.1 Stationärer Zustand</vt:lpstr>
      <vt:lpstr>5. Aufgabe zur Vorabgabe 5.1 Stationärer Zustand</vt:lpstr>
      <vt:lpstr>5. Aufgabe zur Vorabgabe 5.2 Beweis der Invertierbarkeit der Massenmatrix 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Mattis Ritter</cp:lastModifiedBy>
  <cp:revision>47</cp:revision>
  <dcterms:created xsi:type="dcterms:W3CDTF">2022-04-09T09:06:39Z</dcterms:created>
  <dcterms:modified xsi:type="dcterms:W3CDTF">2022-11-07T14:28:39Z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